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59" r:id="rId2"/>
    <p:sldMasterId id="2147483664" r:id="rId3"/>
    <p:sldMasterId id="2147483674" r:id="rId4"/>
  </p:sldMasterIdLst>
  <p:notesMasterIdLst>
    <p:notesMasterId r:id="rId6"/>
  </p:notesMasterIdLst>
  <p:handoutMasterIdLst>
    <p:handoutMasterId r:id="rId7"/>
  </p:handoutMasterIdLst>
  <p:sldIdLst>
    <p:sldId id="312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" initials="DP" lastIdx="0" clrIdx="0">
    <p:extLst>
      <p:ext uri="{19B8F6BF-5375-455C-9EA6-DF929625EA0E}">
        <p15:presenceInfo xmlns:p15="http://schemas.microsoft.com/office/powerpoint/2012/main" userId="D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E0FF"/>
    <a:srgbClr val="93E3FF"/>
    <a:srgbClr val="D8E1BD"/>
    <a:srgbClr val="FFCCFF"/>
    <a:srgbClr val="D8BEEC"/>
    <a:srgbClr val="5BD4FF"/>
    <a:srgbClr val="EDA555"/>
    <a:srgbClr val="D69114"/>
    <a:srgbClr val="D1D6DF"/>
    <a:srgbClr val="8C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450" y="12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Building</a:t>
            </a:r>
            <a:r>
              <a:rPr lang="en-US" sz="1400" baseline="0" dirty="0"/>
              <a:t> Sq. Ft. (Blue) and Population served* (Lavender)</a:t>
            </a:r>
          </a:p>
        </c:rich>
      </c:tx>
      <c:layout>
        <c:manualLayout>
          <c:xMode val="edge"/>
          <c:yMode val="edge"/>
          <c:x val="0.17184699113985916"/>
          <c:y val="1.3390570465715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944636484771298E-2"/>
          <c:y val="3.3137962952406619E-2"/>
          <c:w val="0.90362475393700792"/>
          <c:h val="0.77474773777388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 Sq. Ft.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D8E-4F78-9D64-C9C64B3BA3E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8E-4F78-9D64-C9C64B3BA3E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D8E-4F78-9D64-C9C64B3BA3E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64-4C5E-90EB-6521FCC758D8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8E-4F78-9D64-C9C64B3BA3E6}"/>
              </c:ext>
            </c:extLst>
          </c:dPt>
          <c:dLbls>
            <c:dLbl>
              <c:idx val="3"/>
              <c:layout>
                <c:manualLayout>
                  <c:x val="-1.9033348674911892E-2"/>
                  <c:y val="2.73190131512008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64-4C5E-90EB-6521FCC758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Belding</c:v>
                </c:pt>
                <c:pt idx="1">
                  <c:v>Ionia** (official count minus appx. 4,500 prison pop.)</c:v>
                </c:pt>
                <c:pt idx="2">
                  <c:v>Lake Odessa</c:v>
                </c:pt>
                <c:pt idx="3">
                  <c:v>Portland</c:v>
                </c:pt>
                <c:pt idx="4">
                  <c:v>Saranac &amp; Clarksville Branch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13600</c:v>
                </c:pt>
                <c:pt idx="1">
                  <c:v>5500</c:v>
                </c:pt>
                <c:pt idx="2">
                  <c:v>8050</c:v>
                </c:pt>
                <c:pt idx="3">
                  <c:v>14400</c:v>
                </c:pt>
                <c:pt idx="4">
                  <c:v>9137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E3-4B45-A061-327CD00E2B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Population Served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2840018409894105E-2"/>
                  <c:y val="2.504213943300244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64-4C5E-90EB-6521FCC758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Belding</c:v>
                </c:pt>
                <c:pt idx="1">
                  <c:v>Ionia** (official count minus appx. 4,500 prison pop.)</c:v>
                </c:pt>
                <c:pt idx="2">
                  <c:v>Lake Odessa</c:v>
                </c:pt>
                <c:pt idx="3">
                  <c:v>Portland</c:v>
                </c:pt>
                <c:pt idx="4">
                  <c:v>Saranac &amp; Clarksville Branch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11088</c:v>
                </c:pt>
                <c:pt idx="1">
                  <c:v>19200</c:v>
                </c:pt>
                <c:pt idx="2">
                  <c:v>4293</c:v>
                </c:pt>
                <c:pt idx="3">
                  <c:v>14529</c:v>
                </c:pt>
                <c:pt idx="4">
                  <c:v>10470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C-4D94-B3E2-DB82741B4E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97744768"/>
        <c:axId val="497749120"/>
      </c:barChart>
      <c:catAx>
        <c:axId val="49774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49120"/>
        <c:crosses val="autoZero"/>
        <c:auto val="1"/>
        <c:lblAlgn val="ctr"/>
        <c:lblOffset val="100"/>
        <c:noMultiLvlLbl val="0"/>
      </c:catAx>
      <c:valAx>
        <c:axId val="49774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447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34247" y="4890626"/>
            <a:ext cx="1238059" cy="1568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1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6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5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78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3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49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1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1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4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1"/>
          <p:cNvSpPr txBox="1">
            <a:spLocks/>
          </p:cNvSpPr>
          <p:nvPr/>
        </p:nvSpPr>
        <p:spPr>
          <a:xfrm>
            <a:off x="-56474" y="486445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Helvetica Neue"/>
                <a:cs typeface="Helvetica Neue"/>
              </a:rPr>
              <a:t>Powered by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6477" y="4906329"/>
            <a:ext cx="1060918" cy="1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1"/>
          <p:cNvSpPr txBox="1">
            <a:spLocks/>
          </p:cNvSpPr>
          <p:nvPr/>
        </p:nvSpPr>
        <p:spPr>
          <a:xfrm>
            <a:off x="-56474" y="486445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477" y="4906329"/>
            <a:ext cx="1060918" cy="1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76477" y="4906329"/>
            <a:ext cx="1060918" cy="1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45169929"/>
              </p:ext>
            </p:extLst>
          </p:nvPr>
        </p:nvGraphicFramePr>
        <p:xfrm>
          <a:off x="1184115" y="203931"/>
          <a:ext cx="7634303" cy="474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238" y="275939"/>
            <a:ext cx="1026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white"/>
                </a:solidFill>
                <a:latin typeface="Century Gothic" panose="020B0502020202020204"/>
              </a:rPr>
              <a:t>SOURCE:</a:t>
            </a:r>
          </a:p>
          <a:p>
            <a:pPr defTabSz="342900"/>
            <a:endParaRPr lang="en-US" sz="450" dirty="0">
              <a:solidFill>
                <a:prstClr val="white"/>
              </a:solidFill>
              <a:latin typeface="Century Gothic" panose="020B0502020202020204"/>
            </a:endParaRPr>
          </a:p>
          <a:p>
            <a:pPr defTabSz="342900"/>
            <a:r>
              <a:rPr lang="en-US" sz="1350" dirty="0">
                <a:solidFill>
                  <a:prstClr val="white"/>
                </a:solidFill>
                <a:latin typeface="Century Gothic" panose="020B0502020202020204"/>
              </a:rPr>
              <a:t>Library of Michigan, State Statistics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80315" y="299258"/>
            <a:ext cx="12718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*2020 Census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244" y="564303"/>
            <a:ext cx="1189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**2020 Census official LOM count = 23,680</a:t>
            </a:r>
          </a:p>
        </p:txBody>
      </p:sp>
    </p:spTree>
    <p:extLst>
      <p:ext uri="{BB962C8B-B14F-4D97-AF65-F5344CB8AC3E}">
        <p14:creationId xmlns:p14="http://schemas.microsoft.com/office/powerpoint/2010/main" val="303898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12252</TotalTime>
  <Words>36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Helvetica Neue</vt:lpstr>
      <vt:lpstr>Wingdings 3</vt:lpstr>
      <vt:lpstr>SM-template-20140529</vt:lpstr>
      <vt:lpstr>Data slides</vt:lpstr>
      <vt:lpstr>Response Summary</vt:lpstr>
      <vt:lpstr>Wisp</vt:lpstr>
      <vt:lpstr>PowerPoint 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DP</cp:lastModifiedBy>
  <cp:revision>1134</cp:revision>
  <cp:lastPrinted>2018-03-07T22:45:57Z</cp:lastPrinted>
  <dcterms:created xsi:type="dcterms:W3CDTF">2014-01-30T23:18:11Z</dcterms:created>
  <dcterms:modified xsi:type="dcterms:W3CDTF">2022-03-23T18:43:46Z</dcterms:modified>
  <cp:contentStatus/>
</cp:coreProperties>
</file>